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4"/>
  </p:notesMasterIdLst>
  <p:sldIdLst>
    <p:sldId id="325" r:id="rId2"/>
    <p:sldId id="302" r:id="rId3"/>
    <p:sldId id="338" r:id="rId4"/>
    <p:sldId id="334" r:id="rId5"/>
    <p:sldId id="335" r:id="rId6"/>
    <p:sldId id="336" r:id="rId7"/>
    <p:sldId id="299" r:id="rId8"/>
    <p:sldId id="312" r:id="rId9"/>
    <p:sldId id="316" r:id="rId10"/>
    <p:sldId id="315" r:id="rId11"/>
    <p:sldId id="313" r:id="rId12"/>
    <p:sldId id="320" r:id="rId13"/>
    <p:sldId id="327" r:id="rId14"/>
    <p:sldId id="318" r:id="rId15"/>
    <p:sldId id="314" r:id="rId16"/>
    <p:sldId id="319" r:id="rId17"/>
    <p:sldId id="341" r:id="rId18"/>
    <p:sldId id="340" r:id="rId19"/>
    <p:sldId id="339" r:id="rId20"/>
    <p:sldId id="329" r:id="rId21"/>
    <p:sldId id="330" r:id="rId22"/>
    <p:sldId id="30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BFD"/>
    <a:srgbClr val="F6FCFD"/>
    <a:srgbClr val="FAFEFF"/>
    <a:srgbClr val="F9FEFF"/>
    <a:srgbClr val="FFFFFF"/>
    <a:srgbClr val="FFFF00"/>
    <a:srgbClr val="000000"/>
    <a:srgbClr val="2093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4660"/>
  </p:normalViewPr>
  <p:slideViewPr>
    <p:cSldViewPr snapToGrid="0" snapToObjects="1">
      <p:cViewPr varScale="1">
        <p:scale>
          <a:sx n="58" d="100"/>
          <a:sy n="58" d="100"/>
        </p:scale>
        <p:origin x="192" y="34"/>
      </p:cViewPr>
      <p:guideLst>
        <p:guide orient="horz" pos="2136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107" d="100"/>
          <a:sy n="107" d="100"/>
        </p:scale>
        <p:origin x="3222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EB9D7D-0DD8-924E-9639-81006AE90CFA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4970DF-9E5B-6749-BA9B-7D8937E6D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46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4970DF-9E5B-6749-BA9B-7D8937E6D0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56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defTabSz="449885"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28033" indent="-37470821" defTabSz="449885"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44163401" indent="-42791766" defTabSz="449885"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44620612" indent="-42791766" defTabSz="449885"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042653" indent="-42791766" defTabSz="44988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45464695" indent="-42791766" defTabSz="44988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45886736" indent="-42791766" defTabSz="44988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46308777" indent="-42791766" defTabSz="44988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fld id="{845ED692-B584-1E4F-B284-4E0AC3871F39}" type="slidenum">
              <a:rPr lang="en-US" sz="1200">
                <a:solidFill>
                  <a:srgbClr val="000000"/>
                </a:solidFill>
              </a:rPr>
              <a:pPr/>
              <a:t>14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8435" name="Text Box 1"/>
          <p:cNvSpPr txBox="1">
            <a:spLocks noChangeArrowheads="1"/>
          </p:cNvSpPr>
          <p:nvPr/>
        </p:nvSpPr>
        <p:spPr bwMode="auto">
          <a:xfrm>
            <a:off x="1142490" y="686474"/>
            <a:ext cx="4573022" cy="342811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31" tIns="45716" rIns="91431" bIns="45716" anchor="ctr"/>
          <a:lstStyle>
            <a:lvl1pPr defTabSz="487363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1087675" indent="-40592375" defTabSz="487363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47842488" indent="-46356588" defTabSz="487363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48337788" indent="-46356588" defTabSz="487363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8794988" indent="-46356588" defTabSz="4873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49252188" indent="-46356588" defTabSz="4873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49709388" indent="-46356588" defTabSz="4873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50166588" indent="-46356588" defTabSz="4873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/>
          </a:p>
        </p:txBody>
      </p:sp>
      <p:sp>
        <p:nvSpPr>
          <p:cNvPr id="18436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913991" y="4342939"/>
            <a:ext cx="5028485" cy="4216708"/>
          </a:xfr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398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defTabSz="449885"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28033" indent="-37470821" defTabSz="449885"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44163401" indent="-42791766" defTabSz="449885"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44620612" indent="-42791766" defTabSz="449885"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042653" indent="-42791766" defTabSz="44988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45464695" indent="-42791766" defTabSz="44988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45886736" indent="-42791766" defTabSz="44988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46308777" indent="-42791766" defTabSz="44988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fld id="{845ED692-B584-1E4F-B284-4E0AC3871F39}" type="slidenum">
              <a:rPr lang="en-US" sz="1200">
                <a:solidFill>
                  <a:srgbClr val="000000"/>
                </a:solidFill>
              </a:rPr>
              <a:pPr/>
              <a:t>15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8435" name="Text Box 1"/>
          <p:cNvSpPr txBox="1">
            <a:spLocks noChangeArrowheads="1"/>
          </p:cNvSpPr>
          <p:nvPr/>
        </p:nvSpPr>
        <p:spPr bwMode="auto">
          <a:xfrm>
            <a:off x="1142490" y="686474"/>
            <a:ext cx="4573022" cy="342811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31" tIns="45716" rIns="91431" bIns="45716" anchor="ctr"/>
          <a:lstStyle>
            <a:lvl1pPr defTabSz="487363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1087675" indent="-40592375" defTabSz="487363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47842488" indent="-46356588" defTabSz="487363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48337788" indent="-46356588" defTabSz="487363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8794988" indent="-46356588" defTabSz="4873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49252188" indent="-46356588" defTabSz="4873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49709388" indent="-46356588" defTabSz="4873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50166588" indent="-46356588" defTabSz="4873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/>
          </a:p>
        </p:txBody>
      </p:sp>
      <p:sp>
        <p:nvSpPr>
          <p:cNvPr id="18436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913991" y="4342939"/>
            <a:ext cx="5028485" cy="4216708"/>
          </a:xfr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043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defTabSz="449885"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28033" indent="-37470821" defTabSz="449885"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44163401" indent="-42791766" defTabSz="449885"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44620612" indent="-42791766" defTabSz="449885"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042653" indent="-42791766" defTabSz="44988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45464695" indent="-42791766" defTabSz="44988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45886736" indent="-42791766" defTabSz="44988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46308777" indent="-42791766" defTabSz="44988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fld id="{845ED692-B584-1E4F-B284-4E0AC3871F39}" type="slidenum">
              <a:rPr lang="en-US" sz="1200">
                <a:solidFill>
                  <a:srgbClr val="000000"/>
                </a:solidFill>
              </a:rPr>
              <a:pPr/>
              <a:t>16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8435" name="Text Box 1"/>
          <p:cNvSpPr txBox="1">
            <a:spLocks noChangeArrowheads="1"/>
          </p:cNvSpPr>
          <p:nvPr/>
        </p:nvSpPr>
        <p:spPr bwMode="auto">
          <a:xfrm>
            <a:off x="1142490" y="686474"/>
            <a:ext cx="4573022" cy="342811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31" tIns="45716" rIns="91431" bIns="45716" anchor="ctr"/>
          <a:lstStyle>
            <a:lvl1pPr defTabSz="487363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1087675" indent="-40592375" defTabSz="487363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47842488" indent="-46356588" defTabSz="487363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48337788" indent="-46356588" defTabSz="487363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8794988" indent="-46356588" defTabSz="4873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49252188" indent="-46356588" defTabSz="4873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49709388" indent="-46356588" defTabSz="4873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50166588" indent="-46356588" defTabSz="4873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/>
          </a:p>
        </p:txBody>
      </p:sp>
      <p:sp>
        <p:nvSpPr>
          <p:cNvPr id="18436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913991" y="4342939"/>
            <a:ext cx="5028485" cy="4216708"/>
          </a:xfr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6261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defTabSz="449885"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28033" indent="-37470821" defTabSz="449885"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44163401" indent="-42791766" defTabSz="449885"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44620612" indent="-42791766" defTabSz="449885"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042653" indent="-42791766" defTabSz="44988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45464695" indent="-42791766" defTabSz="44988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45886736" indent="-42791766" defTabSz="44988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46308777" indent="-42791766" defTabSz="44988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fld id="{845ED692-B584-1E4F-B284-4E0AC3871F39}" type="slidenum">
              <a:rPr lang="en-US" sz="1200">
                <a:solidFill>
                  <a:srgbClr val="000000"/>
                </a:solidFill>
              </a:rPr>
              <a:pPr/>
              <a:t>19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8435" name="Text Box 1"/>
          <p:cNvSpPr txBox="1">
            <a:spLocks noChangeArrowheads="1"/>
          </p:cNvSpPr>
          <p:nvPr/>
        </p:nvSpPr>
        <p:spPr bwMode="auto">
          <a:xfrm>
            <a:off x="1142490" y="686474"/>
            <a:ext cx="4573022" cy="342811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31" tIns="45716" rIns="91431" bIns="45716" anchor="ctr"/>
          <a:lstStyle>
            <a:lvl1pPr defTabSz="487363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1087675" indent="-40592375" defTabSz="487363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47842488" indent="-46356588" defTabSz="487363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48337788" indent="-46356588" defTabSz="487363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8794988" indent="-46356588" defTabSz="4873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49252188" indent="-46356588" defTabSz="4873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49709388" indent="-46356588" defTabSz="4873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50166588" indent="-46356588" defTabSz="4873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/>
          </a:p>
        </p:txBody>
      </p:sp>
      <p:sp>
        <p:nvSpPr>
          <p:cNvPr id="18436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913991" y="4342939"/>
            <a:ext cx="5028485" cy="4216708"/>
          </a:xfr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966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4970DF-9E5B-6749-BA9B-7D8937E6D0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560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defTabSz="449885"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28033" indent="-37470821" defTabSz="449885"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44163401" indent="-42791766" defTabSz="449885"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44620612" indent="-42791766" defTabSz="449885"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042653" indent="-42791766" defTabSz="44988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45464695" indent="-42791766" defTabSz="44988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45886736" indent="-42791766" defTabSz="44988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46308777" indent="-42791766" defTabSz="44988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fld id="{845ED692-B584-1E4F-B284-4E0AC3871F39}" type="slidenum">
              <a:rPr lang="en-US" sz="1200">
                <a:solidFill>
                  <a:srgbClr val="000000"/>
                </a:solidFill>
              </a:rPr>
              <a:pPr/>
              <a:t>7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8435" name="Text Box 1"/>
          <p:cNvSpPr txBox="1">
            <a:spLocks noChangeArrowheads="1"/>
          </p:cNvSpPr>
          <p:nvPr/>
        </p:nvSpPr>
        <p:spPr bwMode="auto">
          <a:xfrm>
            <a:off x="1142490" y="686474"/>
            <a:ext cx="4573022" cy="342811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31" tIns="45716" rIns="91431" bIns="45716" anchor="ctr"/>
          <a:lstStyle>
            <a:lvl1pPr defTabSz="487363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1087675" indent="-40592375" defTabSz="487363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47842488" indent="-46356588" defTabSz="487363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48337788" indent="-46356588" defTabSz="487363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8794988" indent="-46356588" defTabSz="4873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49252188" indent="-46356588" defTabSz="4873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49709388" indent="-46356588" defTabSz="4873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50166588" indent="-46356588" defTabSz="4873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/>
          </a:p>
        </p:txBody>
      </p:sp>
      <p:sp>
        <p:nvSpPr>
          <p:cNvPr id="18436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913991" y="4342939"/>
            <a:ext cx="5028485" cy="4216708"/>
          </a:xfr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defTabSz="449885"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28033" indent="-37470821" defTabSz="449885"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44163401" indent="-42791766" defTabSz="449885"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44620612" indent="-42791766" defTabSz="449885"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042653" indent="-42791766" defTabSz="44988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45464695" indent="-42791766" defTabSz="44988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45886736" indent="-42791766" defTabSz="44988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46308777" indent="-42791766" defTabSz="44988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fld id="{845ED692-B584-1E4F-B284-4E0AC3871F39}" type="slidenum">
              <a:rPr lang="en-US" sz="1200">
                <a:solidFill>
                  <a:srgbClr val="000000"/>
                </a:solidFill>
              </a:rPr>
              <a:pPr/>
              <a:t>8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8435" name="Text Box 1"/>
          <p:cNvSpPr txBox="1">
            <a:spLocks noChangeArrowheads="1"/>
          </p:cNvSpPr>
          <p:nvPr/>
        </p:nvSpPr>
        <p:spPr bwMode="auto">
          <a:xfrm>
            <a:off x="1142490" y="686474"/>
            <a:ext cx="4573022" cy="342811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31" tIns="45716" rIns="91431" bIns="45716" anchor="ctr"/>
          <a:lstStyle>
            <a:lvl1pPr defTabSz="487363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1087675" indent="-40592375" defTabSz="487363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47842488" indent="-46356588" defTabSz="487363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48337788" indent="-46356588" defTabSz="487363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8794988" indent="-46356588" defTabSz="4873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49252188" indent="-46356588" defTabSz="4873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49709388" indent="-46356588" defTabSz="4873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50166588" indent="-46356588" defTabSz="4873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/>
          </a:p>
        </p:txBody>
      </p:sp>
      <p:sp>
        <p:nvSpPr>
          <p:cNvPr id="18436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913991" y="4342939"/>
            <a:ext cx="5028485" cy="4216708"/>
          </a:xfr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715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defTabSz="449885"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28033" indent="-37470821" defTabSz="449885"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44163401" indent="-42791766" defTabSz="449885"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44620612" indent="-42791766" defTabSz="449885"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042653" indent="-42791766" defTabSz="44988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45464695" indent="-42791766" defTabSz="44988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45886736" indent="-42791766" defTabSz="44988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46308777" indent="-42791766" defTabSz="44988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fld id="{845ED692-B584-1E4F-B284-4E0AC3871F39}" type="slidenum">
              <a:rPr lang="en-US" sz="1200">
                <a:solidFill>
                  <a:srgbClr val="000000"/>
                </a:solidFill>
              </a:rPr>
              <a:pPr/>
              <a:t>9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8435" name="Text Box 1"/>
          <p:cNvSpPr txBox="1">
            <a:spLocks noChangeArrowheads="1"/>
          </p:cNvSpPr>
          <p:nvPr/>
        </p:nvSpPr>
        <p:spPr bwMode="auto">
          <a:xfrm>
            <a:off x="1142490" y="686474"/>
            <a:ext cx="4573022" cy="342811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31" tIns="45716" rIns="91431" bIns="45716" anchor="ctr"/>
          <a:lstStyle>
            <a:lvl1pPr defTabSz="487363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1087675" indent="-40592375" defTabSz="487363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47842488" indent="-46356588" defTabSz="487363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48337788" indent="-46356588" defTabSz="487363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8794988" indent="-46356588" defTabSz="4873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49252188" indent="-46356588" defTabSz="4873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49709388" indent="-46356588" defTabSz="4873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50166588" indent="-46356588" defTabSz="4873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/>
          </a:p>
        </p:txBody>
      </p:sp>
      <p:sp>
        <p:nvSpPr>
          <p:cNvPr id="18436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913991" y="4342939"/>
            <a:ext cx="5028485" cy="4216708"/>
          </a:xfr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066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defTabSz="449885"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28033" indent="-37470821" defTabSz="449885"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44163401" indent="-42791766" defTabSz="449885"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44620612" indent="-42791766" defTabSz="449885"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042653" indent="-42791766" defTabSz="44988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45464695" indent="-42791766" defTabSz="44988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45886736" indent="-42791766" defTabSz="44988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46308777" indent="-42791766" defTabSz="44988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fld id="{845ED692-B584-1E4F-B284-4E0AC3871F39}" type="slidenum">
              <a:rPr lang="en-US" sz="1200">
                <a:solidFill>
                  <a:srgbClr val="000000"/>
                </a:solidFill>
              </a:rPr>
              <a:pPr/>
              <a:t>10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8435" name="Text Box 1"/>
          <p:cNvSpPr txBox="1">
            <a:spLocks noChangeArrowheads="1"/>
          </p:cNvSpPr>
          <p:nvPr/>
        </p:nvSpPr>
        <p:spPr bwMode="auto">
          <a:xfrm>
            <a:off x="1142490" y="686474"/>
            <a:ext cx="4573022" cy="342811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31" tIns="45716" rIns="91431" bIns="45716" anchor="ctr"/>
          <a:lstStyle>
            <a:lvl1pPr defTabSz="487363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1087675" indent="-40592375" defTabSz="487363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47842488" indent="-46356588" defTabSz="487363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48337788" indent="-46356588" defTabSz="487363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8794988" indent="-46356588" defTabSz="4873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49252188" indent="-46356588" defTabSz="4873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49709388" indent="-46356588" defTabSz="4873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50166588" indent="-46356588" defTabSz="4873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/>
          </a:p>
        </p:txBody>
      </p:sp>
      <p:sp>
        <p:nvSpPr>
          <p:cNvPr id="18436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913991" y="4342939"/>
            <a:ext cx="5028485" cy="4216708"/>
          </a:xfr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204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defTabSz="449885"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28033" indent="-37470821" defTabSz="449885"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44163401" indent="-42791766" defTabSz="449885"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44620612" indent="-42791766" defTabSz="449885"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042653" indent="-42791766" defTabSz="44988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45464695" indent="-42791766" defTabSz="44988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45886736" indent="-42791766" defTabSz="44988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46308777" indent="-42791766" defTabSz="44988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fld id="{845ED692-B584-1E4F-B284-4E0AC3871F39}" type="slidenum">
              <a:rPr lang="en-US" sz="1200">
                <a:solidFill>
                  <a:srgbClr val="000000"/>
                </a:solidFill>
              </a:rPr>
              <a:pPr/>
              <a:t>11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8435" name="Text Box 1"/>
          <p:cNvSpPr txBox="1">
            <a:spLocks noChangeArrowheads="1"/>
          </p:cNvSpPr>
          <p:nvPr/>
        </p:nvSpPr>
        <p:spPr bwMode="auto">
          <a:xfrm>
            <a:off x="1142490" y="686474"/>
            <a:ext cx="4573022" cy="342811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31" tIns="45716" rIns="91431" bIns="45716" anchor="ctr"/>
          <a:lstStyle>
            <a:lvl1pPr defTabSz="487363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1087675" indent="-40592375" defTabSz="487363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47842488" indent="-46356588" defTabSz="487363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48337788" indent="-46356588" defTabSz="487363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8794988" indent="-46356588" defTabSz="4873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49252188" indent="-46356588" defTabSz="4873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49709388" indent="-46356588" defTabSz="4873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50166588" indent="-46356588" defTabSz="4873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/>
          </a:p>
        </p:txBody>
      </p:sp>
      <p:sp>
        <p:nvSpPr>
          <p:cNvPr id="18436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913991" y="4342939"/>
            <a:ext cx="5028485" cy="4216708"/>
          </a:xfr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236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defTabSz="449885"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28033" indent="-37470821" defTabSz="449885"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44163401" indent="-42791766" defTabSz="449885"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44620612" indent="-42791766" defTabSz="449885"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042653" indent="-42791766" defTabSz="44988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45464695" indent="-42791766" defTabSz="44988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45886736" indent="-42791766" defTabSz="44988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46308777" indent="-42791766" defTabSz="44988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fld id="{845ED692-B584-1E4F-B284-4E0AC3871F39}" type="slidenum">
              <a:rPr lang="en-US" sz="1200">
                <a:solidFill>
                  <a:srgbClr val="000000"/>
                </a:solidFill>
              </a:rPr>
              <a:pPr/>
              <a:t>12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8435" name="Text Box 1"/>
          <p:cNvSpPr txBox="1">
            <a:spLocks noChangeArrowheads="1"/>
          </p:cNvSpPr>
          <p:nvPr/>
        </p:nvSpPr>
        <p:spPr bwMode="auto">
          <a:xfrm>
            <a:off x="1142490" y="686474"/>
            <a:ext cx="4573022" cy="342811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31" tIns="45716" rIns="91431" bIns="45716" anchor="ctr"/>
          <a:lstStyle>
            <a:lvl1pPr defTabSz="487363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1087675" indent="-40592375" defTabSz="487363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47842488" indent="-46356588" defTabSz="487363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48337788" indent="-46356588" defTabSz="487363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8794988" indent="-46356588" defTabSz="4873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49252188" indent="-46356588" defTabSz="4873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49709388" indent="-46356588" defTabSz="4873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50166588" indent="-46356588" defTabSz="4873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/>
          </a:p>
        </p:txBody>
      </p:sp>
      <p:sp>
        <p:nvSpPr>
          <p:cNvPr id="18436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913991" y="4342939"/>
            <a:ext cx="5028485" cy="4216708"/>
          </a:xfr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190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defTabSz="449885"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28033" indent="-37470821" defTabSz="449885"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44163401" indent="-42791766" defTabSz="449885"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44620612" indent="-42791766" defTabSz="449885"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042653" indent="-42791766" defTabSz="44988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45464695" indent="-42791766" defTabSz="44988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45886736" indent="-42791766" defTabSz="44988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46308777" indent="-42791766" defTabSz="44988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6954" algn="l"/>
                <a:tab pos="896838" algn="l"/>
                <a:tab pos="1346723" algn="l"/>
                <a:tab pos="1795141" algn="l"/>
                <a:tab pos="2245025" algn="l"/>
                <a:tab pos="2693444" algn="l"/>
                <a:tab pos="3143329" algn="l"/>
                <a:tab pos="3591748" algn="l"/>
                <a:tab pos="4041632" algn="l"/>
                <a:tab pos="4490051" algn="l"/>
                <a:tab pos="4939935" algn="l"/>
                <a:tab pos="5388354" algn="l"/>
                <a:tab pos="5838238" algn="l"/>
                <a:tab pos="6288123" algn="l"/>
                <a:tab pos="6736542" algn="l"/>
                <a:tab pos="7186426" algn="l"/>
                <a:tab pos="7634845" algn="l"/>
                <a:tab pos="8084729" algn="l"/>
                <a:tab pos="8533148" algn="l"/>
                <a:tab pos="8983032" algn="l"/>
              </a:tabLst>
              <a:defRPr sz="22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fld id="{845ED692-B584-1E4F-B284-4E0AC3871F39}" type="slidenum">
              <a:rPr lang="en-US" sz="1200">
                <a:solidFill>
                  <a:srgbClr val="000000"/>
                </a:solidFill>
              </a:rPr>
              <a:pPr/>
              <a:t>13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8435" name="Text Box 1"/>
          <p:cNvSpPr txBox="1">
            <a:spLocks noChangeArrowheads="1"/>
          </p:cNvSpPr>
          <p:nvPr/>
        </p:nvSpPr>
        <p:spPr bwMode="auto">
          <a:xfrm>
            <a:off x="1142490" y="686474"/>
            <a:ext cx="4573022" cy="342811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31" tIns="45716" rIns="91431" bIns="45716" anchor="ctr"/>
          <a:lstStyle>
            <a:lvl1pPr defTabSz="487363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1087675" indent="-40592375" defTabSz="487363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47842488" indent="-46356588" defTabSz="487363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48337788" indent="-46356588" defTabSz="487363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8794988" indent="-46356588" defTabSz="4873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49252188" indent="-46356588" defTabSz="4873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49709388" indent="-46356588" defTabSz="4873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50166588" indent="-46356588" defTabSz="4873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/>
          </a:p>
        </p:txBody>
      </p:sp>
      <p:sp>
        <p:nvSpPr>
          <p:cNvPr id="18436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913991" y="4342939"/>
            <a:ext cx="5028485" cy="4216708"/>
          </a:xfr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51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70888" y="1295401"/>
            <a:ext cx="8650224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63895" y="1524000"/>
            <a:ext cx="8664211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63895" y="3299013"/>
            <a:ext cx="8664212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5/2/2016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198" y="611872"/>
            <a:ext cx="5439393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1198" y="1787856"/>
            <a:ext cx="5439393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5/2/2016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6787489" y="359393"/>
            <a:ext cx="48768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5/2/2016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6389" y="368301"/>
            <a:ext cx="2032000" cy="55753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2365" y="368301"/>
            <a:ext cx="8919635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5/2/2016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06447" y="6475694"/>
            <a:ext cx="2844800" cy="365125"/>
          </a:xfrm>
        </p:spPr>
        <p:txBody>
          <a:bodyPr/>
          <a:lstStyle/>
          <a:p>
            <a:r>
              <a:rPr lang="en-US" dirty="0"/>
              <a:t>5/2/2016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2611" y="6475694"/>
            <a:ext cx="645458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30541" y="6485219"/>
            <a:ext cx="1320800" cy="365125"/>
          </a:xfrm>
        </p:spPr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718" y="3352802"/>
            <a:ext cx="11222567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4718" y="4771030"/>
            <a:ext cx="11222567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5/2/2016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494640" y="363538"/>
            <a:ext cx="1120272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2367" y="2403145"/>
            <a:ext cx="10742084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2367" y="3736006"/>
            <a:ext cx="10742084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5/2/2016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2367" y="107576"/>
            <a:ext cx="10723035" cy="133695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2367" y="1600201"/>
            <a:ext cx="512064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4761" y="1600201"/>
            <a:ext cx="512064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5/2/2016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2365" y="107576"/>
            <a:ext cx="10723035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2365" y="1453225"/>
            <a:ext cx="512064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2365" y="2347416"/>
            <a:ext cx="512064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4760" y="1453225"/>
            <a:ext cx="512064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4760" y="2347416"/>
            <a:ext cx="512064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5/2/2016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5/2/2016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199" y="611872"/>
            <a:ext cx="512064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765" y="368300"/>
            <a:ext cx="512064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1199" y="1787856"/>
            <a:ext cx="512064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5/2/2016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7506447" cy="3657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4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5" r="3412"/>
          <a:stretch/>
        </p:blipFill>
        <p:spPr>
          <a:xfrm>
            <a:off x="6756274" y="0"/>
            <a:ext cx="5431617" cy="36576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2367" y="107576"/>
            <a:ext cx="10723035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2367" y="1600201"/>
            <a:ext cx="10723035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06447" y="627566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5/2/2016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2611" y="6275669"/>
            <a:ext cx="64545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30541" y="6275669"/>
            <a:ext cx="132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F5CE407-6216-4202-80E4-A30DC2F709B2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lickr.com/photos/zachievenor/8258092492/in/set-72157630014410078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3504406" y="4352056"/>
            <a:ext cx="6497638" cy="170640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4800" b="1" dirty="0"/>
              <a:t>Panel</a:t>
            </a:r>
            <a:br>
              <a:rPr lang="en-GB" sz="3200" b="1" dirty="0"/>
            </a:br>
            <a:r>
              <a:rPr lang="en-GB" sz="3200" b="1" dirty="0"/>
              <a:t>May 5, 2016  4:45 – 5:30 PM</a:t>
            </a:r>
          </a:p>
          <a:p>
            <a:pPr marL="0" indent="0" algn="ctr">
              <a:buNone/>
            </a:pPr>
            <a:r>
              <a:rPr lang="en-GB" sz="3200" b="1" dirty="0"/>
              <a:t>github.com/Androids-dream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050211" y="2878769"/>
            <a:ext cx="9989390" cy="1524681"/>
          </a:xfrm>
        </p:spPr>
        <p:txBody>
          <a:bodyPr anchor="ctr"/>
          <a:lstStyle/>
          <a:p>
            <a:r>
              <a:rPr lang="en-GB" sz="7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Do Androids Dream?</a:t>
            </a:r>
            <a:endParaRPr lang="en-US" sz="7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4696327" y="680906"/>
            <a:ext cx="6974629" cy="15014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1000"/>
              </a:spcBef>
              <a:buFont typeface="Wingdings 2" pitchFamily="18" charset="2"/>
              <a:buNone/>
            </a:pPr>
            <a:r>
              <a:rPr lang="en-GB" sz="4400" b="1" dirty="0">
                <a:solidFill>
                  <a:schemeClr val="accent3">
                    <a:lumMod val="50000"/>
                  </a:schemeClr>
                </a:solidFill>
              </a:rPr>
              <a:t>Creative Tech Week 2016</a:t>
            </a:r>
          </a:p>
          <a:p>
            <a:pPr marL="0" indent="0" algn="r">
              <a:spcBef>
                <a:spcPts val="1000"/>
              </a:spcBef>
              <a:buNone/>
            </a:pPr>
            <a:r>
              <a:rPr lang="en-GB" sz="4400" b="1" dirty="0">
                <a:solidFill>
                  <a:schemeClr val="accent3">
                    <a:lumMod val="50000"/>
                  </a:schemeClr>
                </a:solidFill>
              </a:rPr>
              <a:t>Arts Hub - New York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5/2/2016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Image Credit: http://www.themorgan.org/drawings/item/250313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19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320" y="923021"/>
            <a:ext cx="12332640" cy="4153804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5/2/2016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2610" y="6475694"/>
            <a:ext cx="8581839" cy="365125"/>
          </a:xfrm>
        </p:spPr>
        <p:txBody>
          <a:bodyPr/>
          <a:lstStyle/>
          <a:p>
            <a:r>
              <a:rPr lang="en-US" i="1" dirty="0"/>
              <a:t>Left: Original photo by </a:t>
            </a:r>
            <a:r>
              <a:rPr lang="en-US" i="1" dirty="0">
                <a:hlinkClick r:id="rId4"/>
              </a:rPr>
              <a:t>Zachi </a:t>
            </a:r>
            <a:r>
              <a:rPr lang="en-US" i="1" dirty="0" err="1">
                <a:hlinkClick r:id="rId4"/>
              </a:rPr>
              <a:t>Evenor</a:t>
            </a:r>
            <a:r>
              <a:rPr lang="en-US" i="1" dirty="0"/>
              <a:t>. Right: </a:t>
            </a:r>
            <a:r>
              <a:rPr lang="en-US" dirty="0"/>
              <a:t>Right: Michael </a:t>
            </a:r>
            <a:r>
              <a:rPr lang="en-US" dirty="0" err="1"/>
              <a:t>Tyka</a:t>
            </a:r>
            <a:r>
              <a:rPr lang="en-US" dirty="0"/>
              <a:t> and </a:t>
            </a:r>
            <a:r>
              <a:rPr lang="en-US" i="1" dirty="0" err="1"/>
              <a:t>Günther</a:t>
            </a:r>
            <a:r>
              <a:rPr lang="en-US" i="1" dirty="0"/>
              <a:t> </a:t>
            </a:r>
            <a:r>
              <a:rPr lang="en-US" i="1" dirty="0" err="1"/>
              <a:t>Noack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10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07771" y="5669580"/>
            <a:ext cx="9575800" cy="70001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Google Research Blog</a:t>
            </a:r>
          </a:p>
          <a:p>
            <a:r>
              <a:rPr lang="en-US" sz="2400" dirty="0"/>
              <a:t> Inceptionism: Going Deeper into Neural Networks, June 17, 2015</a:t>
            </a:r>
          </a:p>
        </p:txBody>
      </p:sp>
    </p:spTree>
    <p:extLst>
      <p:ext uri="{BB962C8B-B14F-4D97-AF65-F5344CB8AC3E}">
        <p14:creationId xmlns:p14="http://schemas.microsoft.com/office/powerpoint/2010/main" val="5658114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307771" y="5669580"/>
            <a:ext cx="9575800" cy="70001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Google Research Blog</a:t>
            </a:r>
          </a:p>
          <a:p>
            <a:r>
              <a:rPr lang="en-US" sz="2400" dirty="0"/>
              <a:t> Inceptionism: Going Deeper into Neural Networks, June 17, 2015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944" y="96225"/>
            <a:ext cx="12399888" cy="54577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5/2/2016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 dirty="0"/>
              <a:t>Left: Original photo by Zachi </a:t>
            </a:r>
            <a:r>
              <a:rPr lang="en-US" i="1" dirty="0" err="1"/>
              <a:t>Evenor</a:t>
            </a:r>
            <a:r>
              <a:rPr lang="en-US" i="1" dirty="0"/>
              <a:t>; Right: processed by </a:t>
            </a:r>
            <a:r>
              <a:rPr lang="en-US" i="1" dirty="0" err="1"/>
              <a:t>Günther</a:t>
            </a:r>
            <a:r>
              <a:rPr lang="en-US" i="1" dirty="0"/>
              <a:t> </a:t>
            </a:r>
            <a:r>
              <a:rPr lang="en-US" i="1" dirty="0" err="1"/>
              <a:t>Noack</a:t>
            </a:r>
            <a:r>
              <a:rPr lang="en-US" i="1" dirty="0"/>
              <a:t>, Software Engineer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36561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96" y="590764"/>
            <a:ext cx="3414993" cy="43118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771" y="587294"/>
            <a:ext cx="3425311" cy="4309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058" y="587294"/>
            <a:ext cx="3415320" cy="429698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5/2/2016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 dirty="0"/>
              <a:t>Left: The Scream, 1893 by </a:t>
            </a:r>
            <a:r>
              <a:rPr lang="en-US" i="1" dirty="0" err="1"/>
              <a:t>Edvard</a:t>
            </a:r>
            <a:r>
              <a:rPr lang="en-US" i="1" dirty="0"/>
              <a:t> Munch; Right: Michael </a:t>
            </a:r>
            <a:r>
              <a:rPr lang="en-US" i="1" dirty="0" err="1"/>
              <a:t>Tyka</a:t>
            </a:r>
            <a:endParaRPr lang="en-US" i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12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307771" y="5669580"/>
            <a:ext cx="9575800" cy="70001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Google Research Blog</a:t>
            </a:r>
          </a:p>
          <a:p>
            <a:r>
              <a:rPr lang="en-US" sz="2400" dirty="0"/>
              <a:t> Inceptionism: Going Deeper into Neural Networks, June 17, 2015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3928577" y="2392175"/>
            <a:ext cx="877536" cy="687217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9887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81" y="0"/>
            <a:ext cx="7172171" cy="5381943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5/2/2016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Right: Michael </a:t>
            </a:r>
            <a:r>
              <a:rPr lang="en-US" dirty="0" err="1"/>
              <a:t>Tyka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13</a:t>
            </a:fld>
            <a:endParaRPr lang="en-US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307771" y="5841650"/>
            <a:ext cx="9575800" cy="70001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Google Research Blog</a:t>
            </a:r>
          </a:p>
          <a:p>
            <a:r>
              <a:rPr lang="en-US" sz="2400" dirty="0"/>
              <a:t> Inceptionism: Going Deeper into Neural Networks, June 17, 2015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295" y="390451"/>
            <a:ext cx="7146705" cy="538031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rot="1271564">
            <a:off x="4973514" y="1527546"/>
            <a:ext cx="859915" cy="673418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73871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5/2/2016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Right: Michael </a:t>
            </a:r>
            <a:r>
              <a:rPr lang="en-US" dirty="0" err="1"/>
              <a:t>Tyka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14</a:t>
            </a:fld>
            <a:endParaRPr lang="en-US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307771" y="5669580"/>
            <a:ext cx="9575800" cy="70001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Google Research Blog</a:t>
            </a:r>
          </a:p>
          <a:p>
            <a:r>
              <a:rPr lang="en-US" sz="2400" dirty="0"/>
              <a:t> Inceptionism: Going Deeper into Neural Networks, June 17, 2015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779" y="-30431"/>
            <a:ext cx="7990004" cy="45071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000" y="969041"/>
            <a:ext cx="7990000" cy="450718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271564">
            <a:off x="3849564" y="2270496"/>
            <a:ext cx="859915" cy="673418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1558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220" y="0"/>
            <a:ext cx="4161532" cy="55505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545" y="1"/>
            <a:ext cx="4178267" cy="5550568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5900479" y="2888086"/>
            <a:ext cx="598811" cy="4288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5/2/2016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15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307771" y="5669580"/>
            <a:ext cx="9575800" cy="70001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Google Research Blog</a:t>
            </a:r>
          </a:p>
          <a:p>
            <a:r>
              <a:rPr lang="en-US" sz="2400" dirty="0"/>
              <a:t> Inceptionism: Going Deeper into Neural Networks, June 17, 2015</a:t>
            </a:r>
          </a:p>
        </p:txBody>
      </p:sp>
    </p:spTree>
    <p:extLst>
      <p:ext uri="{BB962C8B-B14F-4D97-AF65-F5344CB8AC3E}">
        <p14:creationId xmlns:p14="http://schemas.microsoft.com/office/powerpoint/2010/main" val="25099839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7" y="84909"/>
            <a:ext cx="11495314" cy="540279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239872" y="6475694"/>
            <a:ext cx="2844800" cy="365125"/>
          </a:xfrm>
        </p:spPr>
        <p:txBody>
          <a:bodyPr/>
          <a:lstStyle/>
          <a:p>
            <a:r>
              <a:rPr lang="en-US" dirty="0"/>
              <a:t>5/2/2016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475693"/>
            <a:ext cx="10530960" cy="365125"/>
          </a:xfrm>
        </p:spPr>
        <p:txBody>
          <a:bodyPr/>
          <a:lstStyle/>
          <a:p>
            <a:r>
              <a:rPr lang="en-US" dirty="0"/>
              <a:t>Neural net “dreams”— generated purely from random noise, using a network trained on places by MIT Computer Science and AI Laboratory. See our Inceptionism gallery for hi-res versions of the images above and more (Images marked “Places205-GoogLeNet” were made using this network)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07771" y="5669580"/>
            <a:ext cx="9575800" cy="70001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Google Research Blog</a:t>
            </a:r>
          </a:p>
          <a:p>
            <a:r>
              <a:rPr lang="en-US" sz="2400" dirty="0"/>
              <a:t> Inceptionism: Going Deeper into Neural Networks, June 17, 2015</a:t>
            </a:r>
          </a:p>
        </p:txBody>
      </p:sp>
    </p:spTree>
    <p:extLst>
      <p:ext uri="{BB962C8B-B14F-4D97-AF65-F5344CB8AC3E}">
        <p14:creationId xmlns:p14="http://schemas.microsoft.com/office/powerpoint/2010/main" val="2930613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5/2/2016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Google Fundraiser Art Auction – Gray Area San Francisco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404" y="0"/>
            <a:ext cx="12240403" cy="563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6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18</a:t>
            </a:fld>
            <a:endParaRPr lang="en-US" dirty="0"/>
          </a:p>
        </p:txBody>
      </p:sp>
      <p:sp>
        <p:nvSpPr>
          <p:cNvPr id="8" name="AutoShape 4" descr="Gndl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5" y="885825"/>
            <a:ext cx="904875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946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47135" y="122521"/>
            <a:ext cx="11392930" cy="11577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Do CNNs give us insights to human vision? </a:t>
            </a:r>
            <a:endParaRPr lang="en-US" sz="240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20598" y="1371599"/>
            <a:ext cx="10723035" cy="4984409"/>
          </a:xfrm>
        </p:spPr>
        <p:txBody>
          <a:bodyPr>
            <a:normAutofit/>
          </a:bodyPr>
          <a:lstStyle/>
          <a:p>
            <a:r>
              <a:rPr lang="en-US" dirty="0"/>
              <a:t>Analogies to Biological Vision?</a:t>
            </a:r>
          </a:p>
          <a:p>
            <a:pPr lvl="1"/>
            <a:r>
              <a:rPr lang="en-US" dirty="0"/>
              <a:t>Pros: Primate Vision – 30 layers</a:t>
            </a:r>
          </a:p>
          <a:p>
            <a:pPr lvl="1"/>
            <a:r>
              <a:rPr lang="en-US" dirty="0"/>
              <a:t>Cons: Perceived objects exist in space, time, and causal framework with respect to perceiver.</a:t>
            </a:r>
          </a:p>
          <a:p>
            <a:r>
              <a:rPr lang="en-US" dirty="0"/>
              <a:t>Vision evolving 500+ million years: Innate Abilities?</a:t>
            </a:r>
          </a:p>
          <a:p>
            <a:pPr lvl="1"/>
            <a:r>
              <a:rPr lang="en-US" dirty="0"/>
              <a:t>Newborn chicks see hawk’s shadow</a:t>
            </a:r>
          </a:p>
          <a:p>
            <a:pPr lvl="1"/>
            <a:r>
              <a:rPr lang="en-US" dirty="0"/>
              <a:t>Baby recognizes smile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5/2/2016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348" y="3609424"/>
            <a:ext cx="5880652" cy="32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587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2367" y="107576"/>
            <a:ext cx="10723035" cy="806824"/>
          </a:xfrm>
        </p:spPr>
        <p:txBody>
          <a:bodyPr/>
          <a:lstStyle/>
          <a:p>
            <a:r>
              <a:rPr lang="en-US" dirty="0"/>
              <a:t>Welcome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611" y="914400"/>
            <a:ext cx="11498730" cy="5367131"/>
          </a:xfrm>
        </p:spPr>
        <p:txBody>
          <a:bodyPr>
            <a:noAutofit/>
          </a:bodyPr>
          <a:lstStyle/>
          <a:p>
            <a:r>
              <a:rPr lang="en-US" sz="2800" dirty="0"/>
              <a:t>Motivating question is "</a:t>
            </a:r>
            <a:r>
              <a:rPr lang="en-US" sz="2800" i="1" dirty="0"/>
              <a:t>What can we learn about visual art and human imagination from deep neural networks</a:t>
            </a:r>
            <a:r>
              <a:rPr lang="en-US" sz="2800" dirty="0"/>
              <a:t>"</a:t>
            </a:r>
          </a:p>
          <a:p>
            <a:r>
              <a:rPr lang="en-US" sz="2800" dirty="0"/>
              <a:t>Our panelists:</a:t>
            </a:r>
          </a:p>
          <a:p>
            <a:pPr lvl="1"/>
            <a:r>
              <a:rPr lang="en-US" sz="2400" dirty="0"/>
              <a:t>Gizem </a:t>
            </a:r>
            <a:r>
              <a:rPr lang="en-US" sz="2400" dirty="0" err="1"/>
              <a:t>Küçükoğlu</a:t>
            </a:r>
            <a:r>
              <a:rPr lang="en-US" sz="2400" dirty="0"/>
              <a:t>: vision researcher at NYU will summarize brain models of visual perception/cognition.</a:t>
            </a:r>
          </a:p>
          <a:p>
            <a:pPr lvl="1"/>
            <a:r>
              <a:rPr lang="en-US" sz="2400" dirty="0"/>
              <a:t>Dr. Matt Zeiler: founder of the AI Vision company </a:t>
            </a:r>
            <a:r>
              <a:rPr lang="en-US" sz="2400" dirty="0" err="1"/>
              <a:t>Clarifai</a:t>
            </a:r>
            <a:r>
              <a:rPr lang="en-US" sz="2400" dirty="0"/>
              <a:t>.</a:t>
            </a:r>
          </a:p>
          <a:p>
            <a:pPr lvl="2"/>
            <a:r>
              <a:rPr lang="en-US" sz="2400" dirty="0"/>
              <a:t>Matt’s deep neural network visualization techniques drove major breakthroughs in object recognition accuracy, winning for </a:t>
            </a:r>
            <a:r>
              <a:rPr lang="en-US" sz="2400" dirty="0" err="1"/>
              <a:t>Clarifai</a:t>
            </a:r>
            <a:r>
              <a:rPr lang="en-US" sz="2400" dirty="0"/>
              <a:t> the top five places in the 2013 ImageNet competition (beating entries from top AI research centers like Google, Microsoft, etc.</a:t>
            </a:r>
          </a:p>
          <a:p>
            <a:pPr lvl="1"/>
            <a:r>
              <a:rPr lang="en-US" sz="2400" dirty="0"/>
              <a:t>Dr. Nick Lambert, Art and culture historian and a major figure in CTW 2016.</a:t>
            </a:r>
          </a:p>
          <a:p>
            <a:pPr lvl="1"/>
            <a:r>
              <a:rPr lang="en-US" sz="2400" dirty="0"/>
              <a:t>Cassidy Williams – Developer Evangelist at </a:t>
            </a:r>
            <a:r>
              <a:rPr lang="en-US" sz="2400" dirty="0" err="1"/>
              <a:t>Clarifai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5/2/2016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Background Image Credit: https://upload.wikimedia.org/wikipedia/commons/a/ad/De_Alice%27s_Abenteuer_im_Wunderland_Carroll_pic_24.jpg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320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2367" y="107576"/>
            <a:ext cx="10723035" cy="874142"/>
          </a:xfrm>
        </p:spPr>
        <p:txBody>
          <a:bodyPr/>
          <a:lstStyle/>
          <a:p>
            <a:r>
              <a:rPr lang="en-US" dirty="0"/>
              <a:t>The Eyes Have It !!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20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" y="829061"/>
            <a:ext cx="5181600" cy="3400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3204" y="3488395"/>
            <a:ext cx="4354700" cy="29462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1" y="3328296"/>
            <a:ext cx="4141768" cy="31063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0" t="3500" r="4459" b="4717"/>
          <a:stretch/>
        </p:blipFill>
        <p:spPr>
          <a:xfrm>
            <a:off x="4171496" y="3528449"/>
            <a:ext cx="4837298" cy="24290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664" y="894669"/>
            <a:ext cx="5254336" cy="294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13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Trial Learning?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858" y="2143124"/>
            <a:ext cx="6426142" cy="42495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25" b="6091"/>
          <a:stretch/>
        </p:blipFill>
        <p:spPr>
          <a:xfrm>
            <a:off x="0" y="1444532"/>
            <a:ext cx="6276975" cy="412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42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Invitation to Continue this Inquiry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 dive into techniques and tools</a:t>
            </a:r>
          </a:p>
          <a:p>
            <a:pPr lvl="2"/>
            <a:r>
              <a:rPr lang="en-US" dirty="0"/>
              <a:t>Deep Dream via </a:t>
            </a:r>
            <a:r>
              <a:rPr lang="en-US" dirty="0" err="1"/>
              <a:t>Caffe</a:t>
            </a:r>
            <a:r>
              <a:rPr lang="en-US" dirty="0"/>
              <a:t> and </a:t>
            </a:r>
            <a:r>
              <a:rPr lang="en-US" dirty="0" err="1"/>
              <a:t>TensorFlow</a:t>
            </a:r>
            <a:endParaRPr lang="en-US" dirty="0"/>
          </a:p>
          <a:p>
            <a:pPr lvl="2"/>
            <a:r>
              <a:rPr lang="en-US" dirty="0" err="1"/>
              <a:t>Clarifai</a:t>
            </a:r>
            <a:r>
              <a:rPr lang="en-US" dirty="0"/>
              <a:t> Developer Tools</a:t>
            </a:r>
          </a:p>
          <a:p>
            <a:r>
              <a:rPr lang="en-US" dirty="0"/>
              <a:t>Ongoing</a:t>
            </a:r>
          </a:p>
          <a:p>
            <a:pPr lvl="1"/>
            <a:r>
              <a:rPr lang="en-US" dirty="0"/>
              <a:t>Define a program of inquiry</a:t>
            </a:r>
          </a:p>
          <a:p>
            <a:pPr lvl="1"/>
            <a:r>
              <a:rPr lang="en-US" dirty="0"/>
              <a:t>Invite additional experts in various disciplines</a:t>
            </a:r>
          </a:p>
          <a:p>
            <a:pPr lvl="1"/>
            <a:r>
              <a:rPr lang="en-US" dirty="0"/>
              <a:t>Develop an on-line forum</a:t>
            </a:r>
          </a:p>
          <a:p>
            <a:pPr lvl="1"/>
            <a:r>
              <a:rPr lang="en-US" dirty="0"/>
              <a:t>Ongoing series of events (in conjunction with meetups like Brains ‘n Bots, NYC Deep Learning,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5/2/2016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394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Vision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800" dirty="0"/>
              <a:t>Classic: Human specified visual features</a:t>
            </a:r>
          </a:p>
          <a:p>
            <a:pPr lvl="2"/>
            <a:r>
              <a:rPr lang="en-US" sz="2800" dirty="0"/>
              <a:t>Robots picking up well-defined objects in factory environment</a:t>
            </a:r>
          </a:p>
          <a:p>
            <a:pPr lvl="2"/>
            <a:r>
              <a:rPr lang="en-US" sz="2800" dirty="0"/>
              <a:t>Hand-crafted convolutional filters to detect faces in an image</a:t>
            </a:r>
          </a:p>
          <a:p>
            <a:pPr lvl="1"/>
            <a:r>
              <a:rPr lang="en-US" sz="2800" dirty="0"/>
              <a:t>Since 1980’s: Discovering features via Neural Nets</a:t>
            </a:r>
          </a:p>
          <a:p>
            <a:pPr lvl="2"/>
            <a:r>
              <a:rPr lang="en-US" sz="2800" dirty="0"/>
              <a:t>Object Detection &amp; Classification</a:t>
            </a:r>
          </a:p>
          <a:p>
            <a:pPr lvl="2"/>
            <a:r>
              <a:rPr lang="en-US" sz="2800" dirty="0"/>
              <a:t>Visualizing Discovered Features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5/2/2016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24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5/2/2016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491" y="0"/>
            <a:ext cx="9163050" cy="688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16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5/2/2016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3" y="0"/>
            <a:ext cx="9134474" cy="6862142"/>
          </a:xfrm>
          <a:prstGeom prst="rect">
            <a:avLst/>
          </a:prstGeom>
        </p:spPr>
      </p:pic>
      <p:sp>
        <p:nvSpPr>
          <p:cNvPr id="6" name="Oval Callout 5"/>
          <p:cNvSpPr/>
          <p:nvPr/>
        </p:nvSpPr>
        <p:spPr>
          <a:xfrm>
            <a:off x="0" y="1568527"/>
            <a:ext cx="2231968" cy="1569308"/>
          </a:xfrm>
          <a:prstGeom prst="wedgeEllipseCallout">
            <a:avLst>
              <a:gd name="adj1" fmla="val 45557"/>
              <a:gd name="adj2" fmla="val 94624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Convolution 1</a:t>
            </a:r>
            <a:r>
              <a:rPr lang="en-US" baseline="30000" dirty="0">
                <a:solidFill>
                  <a:schemeClr val="tx1"/>
                </a:solidFill>
              </a:rPr>
              <a:t>st</a:t>
            </a:r>
            <a:r>
              <a:rPr lang="en-US" dirty="0">
                <a:solidFill>
                  <a:schemeClr val="tx1"/>
                </a:solidFill>
              </a:rPr>
              <a:t> Layer like Photoshop Edge filters</a:t>
            </a:r>
          </a:p>
        </p:txBody>
      </p:sp>
      <p:sp>
        <p:nvSpPr>
          <p:cNvPr id="7" name="Oval Callout 6"/>
          <p:cNvSpPr/>
          <p:nvPr/>
        </p:nvSpPr>
        <p:spPr>
          <a:xfrm>
            <a:off x="877329" y="4633784"/>
            <a:ext cx="1695297" cy="1361862"/>
          </a:xfrm>
          <a:prstGeom prst="wedgeEllipseCallout">
            <a:avLst>
              <a:gd name="adj1" fmla="val 96380"/>
              <a:gd name="adj2" fmla="val -39407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 scanned Image</a:t>
            </a:r>
          </a:p>
        </p:txBody>
      </p:sp>
    </p:spTree>
    <p:extLst>
      <p:ext uri="{BB962C8B-B14F-4D97-AF65-F5344CB8AC3E}">
        <p14:creationId xmlns:p14="http://schemas.microsoft.com/office/powerpoint/2010/main" val="2495848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5/2/2016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173" y="4318"/>
            <a:ext cx="9130703" cy="685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040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073275" y="5945805"/>
            <a:ext cx="8042276" cy="70001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NY Times - Unsupervised Learning – June 25, 2012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54" y="143301"/>
            <a:ext cx="6207967" cy="59351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4708" y="143301"/>
            <a:ext cx="4826499" cy="21846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6979" y="5428438"/>
            <a:ext cx="4474228" cy="6413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9708" y="2376249"/>
            <a:ext cx="3979542" cy="2793506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5/2/2016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22992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93"/>
          <a:stretch/>
        </p:blipFill>
        <p:spPr>
          <a:xfrm>
            <a:off x="0" y="1744875"/>
            <a:ext cx="2152650" cy="21699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815" y="241225"/>
            <a:ext cx="9140185" cy="535557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5/2/2016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Right: Michael </a:t>
            </a:r>
            <a:r>
              <a:rPr lang="en-US" dirty="0" err="1"/>
              <a:t>Tyka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8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307771" y="5669580"/>
            <a:ext cx="9575800" cy="70001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Google Research Blog</a:t>
            </a:r>
          </a:p>
          <a:p>
            <a:r>
              <a:rPr lang="en-US" sz="2400" dirty="0"/>
              <a:t> Inceptionism: Going Deeper into Neural Networks, June 17, 2015</a:t>
            </a:r>
          </a:p>
        </p:txBody>
      </p:sp>
      <p:sp>
        <p:nvSpPr>
          <p:cNvPr id="9" name="Right Arrow 8"/>
          <p:cNvSpPr/>
          <p:nvPr/>
        </p:nvSpPr>
        <p:spPr>
          <a:xfrm>
            <a:off x="2152650" y="2486216"/>
            <a:ext cx="877536" cy="687217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flipH="1">
            <a:off x="2132880" y="3173433"/>
            <a:ext cx="938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optimize with prior</a:t>
            </a:r>
          </a:p>
        </p:txBody>
      </p:sp>
    </p:spTree>
    <p:extLst>
      <p:ext uri="{BB962C8B-B14F-4D97-AF65-F5344CB8AC3E}">
        <p14:creationId xmlns:p14="http://schemas.microsoft.com/office/powerpoint/2010/main" val="13126071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657"/>
          <a:stretch/>
        </p:blipFill>
        <p:spPr>
          <a:xfrm>
            <a:off x="-6188" y="-19142"/>
            <a:ext cx="2042165" cy="204651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905" y="1708186"/>
            <a:ext cx="9921095" cy="23891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flipH="1">
            <a:off x="1470187" y="4555926"/>
            <a:ext cx="9720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are dumbbells in there alright, but it seems no picture of a dumbbell is complete without a muscular weightlifter there to lift them.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70905" y="4097348"/>
            <a:ext cx="329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Dumbbells 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5/2/2016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9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307771" y="5669580"/>
            <a:ext cx="9575800" cy="70001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Google Research Blog</a:t>
            </a:r>
          </a:p>
          <a:p>
            <a:r>
              <a:rPr lang="en-US" sz="2400" dirty="0"/>
              <a:t> Inceptionism: Going Deeper into Neural Networks, June 17, 2015</a:t>
            </a:r>
          </a:p>
        </p:txBody>
      </p:sp>
      <p:sp>
        <p:nvSpPr>
          <p:cNvPr id="12" name="Right Arrow 11"/>
          <p:cNvSpPr/>
          <p:nvPr/>
        </p:nvSpPr>
        <p:spPr>
          <a:xfrm rot="1800000">
            <a:off x="1597209" y="1319954"/>
            <a:ext cx="877536" cy="687217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 flipH="1">
            <a:off x="2118413" y="846808"/>
            <a:ext cx="938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optimize with prior</a:t>
            </a:r>
          </a:p>
        </p:txBody>
      </p:sp>
    </p:spTree>
    <p:extLst>
      <p:ext uri="{BB962C8B-B14F-4D97-AF65-F5344CB8AC3E}">
        <p14:creationId xmlns:p14="http://schemas.microsoft.com/office/powerpoint/2010/main" val="28833101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2128</TotalTime>
  <Words>669</Words>
  <Application>Microsoft Office PowerPoint</Application>
  <PresentationFormat>Widescreen</PresentationFormat>
  <Paragraphs>133</Paragraphs>
  <Slides>22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ＭＳ Ｐゴシック</vt:lpstr>
      <vt:lpstr>Arial</vt:lpstr>
      <vt:lpstr>Calibri</vt:lpstr>
      <vt:lpstr>News Gothic MT</vt:lpstr>
      <vt:lpstr>Times New Roman</vt:lpstr>
      <vt:lpstr>Wingdings 2</vt:lpstr>
      <vt:lpstr>Breeze</vt:lpstr>
      <vt:lpstr>Do Androids Dream?</vt:lpstr>
      <vt:lpstr>Welcome</vt:lpstr>
      <vt:lpstr>Machine Vision History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Eyes Have It !!</vt:lpstr>
      <vt:lpstr>Zero Trial Learning?</vt:lpstr>
      <vt:lpstr>Invitation to Continue this Inquiry</vt:lpstr>
    </vt:vector>
  </TitlesOfParts>
  <Company>vasari birkbeck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Discerning the Digital Aesthetic</dc:title>
  <dc:creator>Nick Lambert</dc:creator>
  <cp:lastModifiedBy>gm</cp:lastModifiedBy>
  <cp:revision>84</cp:revision>
  <dcterms:created xsi:type="dcterms:W3CDTF">2014-10-12T18:38:53Z</dcterms:created>
  <dcterms:modified xsi:type="dcterms:W3CDTF">2016-05-05T20:00:28Z</dcterms:modified>
</cp:coreProperties>
</file>